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4" r:id="rId8"/>
    <p:sldId id="261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41" autoAdjust="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11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542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s-MX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51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3820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1311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2722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653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573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48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923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977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2976EF5F-468C-46F2-BD13-969EF8FCC620}" type="datetimeFigureOut">
              <a:rPr lang="es-MX" smtClean="0"/>
              <a:t>28/12/2022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18BC4219-3F16-4949-B9F0-584248A1248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8092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1E88A-A904-4AC7-AB92-0E1BABDBCE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491" y="1869441"/>
            <a:ext cx="9144000" cy="2250172"/>
          </a:xfrm>
        </p:spPr>
        <p:txBody>
          <a:bodyPr>
            <a:noAutofit/>
          </a:bodyPr>
          <a:lstStyle/>
          <a:p>
            <a:pPr algn="ctr"/>
            <a:r>
              <a:rPr lang="es-CO" sz="5400" b="1" dirty="0">
                <a:solidFill>
                  <a:schemeClr val="tx1"/>
                </a:solidFill>
              </a:rPr>
              <a:t>RENDICIÓN DE CUENTAS </a:t>
            </a:r>
            <a:br>
              <a:rPr lang="es-CO" sz="5400" b="1" dirty="0">
                <a:solidFill>
                  <a:schemeClr val="tx1"/>
                </a:solidFill>
              </a:rPr>
            </a:br>
            <a:r>
              <a:rPr lang="es-CO" sz="5400" b="1" dirty="0">
                <a:solidFill>
                  <a:schemeClr val="tx1"/>
                </a:solidFill>
              </a:rPr>
              <a:t>PERSONERÍA MUNICIPAL DE EL PLAYÓN </a:t>
            </a:r>
            <a:r>
              <a:rPr lang="es-CO" sz="5400" dirty="0">
                <a:solidFill>
                  <a:schemeClr val="tx1"/>
                </a:solidFill>
              </a:rPr>
              <a:t/>
            </a:r>
            <a:br>
              <a:rPr lang="es-CO" sz="5400" dirty="0">
                <a:solidFill>
                  <a:schemeClr val="tx1"/>
                </a:solidFill>
              </a:rPr>
            </a:br>
            <a:r>
              <a:rPr lang="es-CO" sz="4800" dirty="0">
                <a:solidFill>
                  <a:schemeClr val="tx1"/>
                </a:solidFill>
              </a:rPr>
              <a:t>2022</a:t>
            </a:r>
            <a:endParaRPr lang="es-MX" sz="5400" dirty="0">
              <a:solidFill>
                <a:schemeClr val="tx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21B104-1BFB-4484-8A08-AA0A45F2AA9A}"/>
              </a:ext>
            </a:extLst>
          </p:cNvPr>
          <p:cNvSpPr txBox="1"/>
          <p:nvPr/>
        </p:nvSpPr>
        <p:spPr>
          <a:xfrm>
            <a:off x="8771823" y="6000675"/>
            <a:ext cx="352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Aníbal Carvajal Vásquez </a:t>
            </a:r>
            <a:endParaRPr lang="es-MX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1A33D5C-CFC5-462A-8323-3840B1654533}"/>
              </a:ext>
            </a:extLst>
          </p:cNvPr>
          <p:cNvGrpSpPr>
            <a:grpSpLocks/>
          </p:cNvGrpSpPr>
          <p:nvPr/>
        </p:nvGrpSpPr>
        <p:grpSpPr bwMode="auto">
          <a:xfrm>
            <a:off x="5014763" y="4490292"/>
            <a:ext cx="2711718" cy="2367708"/>
            <a:chOff x="4998" y="1077"/>
            <a:chExt cx="2247" cy="1855"/>
          </a:xfrm>
        </p:grpSpPr>
        <p:pic>
          <p:nvPicPr>
            <p:cNvPr id="15" name="Picture 5">
              <a:extLst>
                <a:ext uri="{FF2B5EF4-FFF2-40B4-BE49-F238E27FC236}">
                  <a16:creationId xmlns:a16="http://schemas.microsoft.com/office/drawing/2014/main" id="{A1AD7414-0307-4AA2-9E7E-88DB35030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3" y="1077"/>
              <a:ext cx="976" cy="1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Cuadro de texto 2">
              <a:extLst>
                <a:ext uri="{FF2B5EF4-FFF2-40B4-BE49-F238E27FC236}">
                  <a16:creationId xmlns:a16="http://schemas.microsoft.com/office/drawing/2014/main" id="{F4FFA8A0-E60D-4DF8-8A20-272EBDCAA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8" y="2420"/>
              <a:ext cx="2247" cy="5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r>
                <a:rPr lang="es-ES" sz="8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PERSONERIA EL PLAYÓN</a:t>
              </a:r>
              <a:endParaRPr lang="es-MX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r>
                <a:rPr lang="es-ES" sz="8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LOS DERECHOS EN SERIO</a:t>
              </a:r>
              <a:endParaRPr lang="es-MX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1262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13E88-B615-428A-BF92-92FC7788C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1. COMPONENTE ADMINISTRATIVO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D24C0B-5D61-4D9F-8350-5104407AF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6357" y="2531444"/>
            <a:ext cx="10058400" cy="3737008"/>
          </a:xfrm>
        </p:spPr>
        <p:txBody>
          <a:bodyPr/>
          <a:lstStyle/>
          <a:p>
            <a:pPr marL="0" indent="0">
              <a:buNone/>
            </a:pPr>
            <a:r>
              <a:rPr lang="es-CO" sz="2200" dirty="0"/>
              <a:t>1.1 </a:t>
            </a:r>
            <a:r>
              <a:rPr lang="es-CO" sz="2200" b="1" dirty="0"/>
              <a:t>Funcionarios de la entidad </a:t>
            </a:r>
          </a:p>
          <a:p>
            <a:pPr marL="0" indent="0">
              <a:buNone/>
            </a:pPr>
            <a:r>
              <a:rPr lang="es-CO" sz="2200" dirty="0"/>
              <a:t>1.1.1 Personero Municipal (elegido para periodo de 4 años)</a:t>
            </a:r>
          </a:p>
          <a:p>
            <a:pPr marL="0" indent="0">
              <a:buNone/>
            </a:pPr>
            <a:r>
              <a:rPr lang="es-CO" sz="2200" dirty="0"/>
              <a:t>1.1.2 Secretaria de la Personería Municipal (Carrera administrativa)</a:t>
            </a:r>
          </a:p>
          <a:p>
            <a:pPr marL="0" indent="0">
              <a:buNone/>
            </a:pPr>
            <a:endParaRPr lang="es-CO" sz="2200" dirty="0"/>
          </a:p>
          <a:p>
            <a:pPr marL="0" indent="0">
              <a:buNone/>
            </a:pPr>
            <a:r>
              <a:rPr lang="es-CO" sz="2200" dirty="0"/>
              <a:t>1.2 </a:t>
            </a:r>
            <a:r>
              <a:rPr lang="es-CO" sz="2200" b="1" dirty="0"/>
              <a:t>Presupuesto anual </a:t>
            </a:r>
            <a:r>
              <a:rPr lang="es-CO" sz="2200" dirty="0"/>
              <a:t>(150 SMLMV)</a:t>
            </a:r>
            <a:endParaRPr lang="es-CO" sz="2200" b="1" dirty="0"/>
          </a:p>
          <a:p>
            <a:pPr>
              <a:buFont typeface="Wingdings" panose="05000000000000000000" pitchFamily="2" charset="2"/>
              <a:buChar char="v"/>
            </a:pPr>
            <a:endParaRPr lang="es-MX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26B6D882-A60A-4C71-A04A-B923885EF85C}"/>
              </a:ext>
            </a:extLst>
          </p:cNvPr>
          <p:cNvGrpSpPr>
            <a:grpSpLocks/>
          </p:cNvGrpSpPr>
          <p:nvPr/>
        </p:nvGrpSpPr>
        <p:grpSpPr bwMode="auto">
          <a:xfrm>
            <a:off x="7884923" y="4436284"/>
            <a:ext cx="2723561" cy="1937084"/>
            <a:chOff x="4998" y="1092"/>
            <a:chExt cx="2546" cy="1840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FB136035-0964-45C4-97D0-BFA775EDB8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3" y="1092"/>
              <a:ext cx="976" cy="1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Cuadro de texto 2">
              <a:extLst>
                <a:ext uri="{FF2B5EF4-FFF2-40B4-BE49-F238E27FC236}">
                  <a16:creationId xmlns:a16="http://schemas.microsoft.com/office/drawing/2014/main" id="{602DE0B2-E064-4196-8762-CDE04C9147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8" y="2420"/>
              <a:ext cx="2546" cy="5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PERSONERIA EL PLAYÓN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LOS DERECHOS EN SERIO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7136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C38D93-90D8-4F22-8E7D-0680AFBC8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34375"/>
            <a:ext cx="10058400" cy="1609344"/>
          </a:xfrm>
        </p:spPr>
        <p:txBody>
          <a:bodyPr/>
          <a:lstStyle/>
          <a:p>
            <a:pPr algn="ctr"/>
            <a:r>
              <a:rPr lang="es-CO" dirty="0"/>
              <a:t>2. Actuaciones adelantadas 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0D8041-4E7B-4247-AA78-1B4C5A8F6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255" y="2154855"/>
            <a:ext cx="5905681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2400" dirty="0"/>
              <a:t>2.1 Logros en el área administrativa</a:t>
            </a:r>
          </a:p>
          <a:p>
            <a:pPr marL="0" indent="0" algn="just">
              <a:buNone/>
            </a:pPr>
            <a:r>
              <a:rPr lang="es-CO" sz="2400" dirty="0"/>
              <a:t>2.2 Cumplimiento de las funciones misionales </a:t>
            </a:r>
            <a:r>
              <a:rPr lang="es-CO" sz="2400" dirty="0" smtClean="0"/>
              <a:t> en calidad de Ministerio Público</a:t>
            </a:r>
            <a:endParaRPr lang="es-CO" sz="2400" dirty="0"/>
          </a:p>
          <a:p>
            <a:pPr marL="0" indent="0">
              <a:buNone/>
            </a:pPr>
            <a:r>
              <a:rPr lang="es-CO" sz="2400" dirty="0"/>
              <a:t>2.3 Dificultades administrativas </a:t>
            </a:r>
          </a:p>
          <a:p>
            <a:pPr marL="0" indent="0">
              <a:buNone/>
            </a:pPr>
            <a:r>
              <a:rPr lang="es-CO" sz="2400" dirty="0"/>
              <a:t>2.4 Retos para el </a:t>
            </a:r>
            <a:r>
              <a:rPr lang="es-CO" sz="2400" dirty="0" smtClean="0"/>
              <a:t>2023</a:t>
            </a:r>
          </a:p>
          <a:p>
            <a:pPr marL="0" indent="0" algn="just">
              <a:buNone/>
            </a:pPr>
            <a:r>
              <a:rPr lang="es-CO" sz="2400" dirty="0" smtClean="0"/>
              <a:t>2.5. Presentación de Informe de      gestión 2022</a:t>
            </a:r>
          </a:p>
          <a:p>
            <a:pPr marL="0" indent="0">
              <a:buNone/>
            </a:pPr>
            <a:r>
              <a:rPr lang="es-CO" sz="2400" dirty="0" smtClean="0"/>
              <a:t>2.6. Presentación Plan de Acción 2023</a:t>
            </a:r>
            <a:endParaRPr lang="es-CO" sz="2400" dirty="0"/>
          </a:p>
          <a:p>
            <a:endParaRPr lang="es-MX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D35960F-2843-43DD-B8B5-B94B38F9257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936" y="1843720"/>
            <a:ext cx="3918928" cy="2515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BFDB2B3-4C02-4CE4-BD03-DA90CACB4B3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582467" y="3610601"/>
            <a:ext cx="2421869" cy="3918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F934324A-8581-4E95-88B6-76B683913438}"/>
              </a:ext>
            </a:extLst>
          </p:cNvPr>
          <p:cNvGrpSpPr>
            <a:grpSpLocks/>
          </p:cNvGrpSpPr>
          <p:nvPr/>
        </p:nvGrpSpPr>
        <p:grpSpPr bwMode="auto">
          <a:xfrm>
            <a:off x="9270392" y="123444"/>
            <a:ext cx="2723561" cy="1937084"/>
            <a:chOff x="4998" y="1092"/>
            <a:chExt cx="2546" cy="1840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539D0FC2-7C6F-48DC-913B-4C67DA37BB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3" y="1092"/>
              <a:ext cx="976" cy="1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uadro de texto 2">
              <a:extLst>
                <a:ext uri="{FF2B5EF4-FFF2-40B4-BE49-F238E27FC236}">
                  <a16:creationId xmlns:a16="http://schemas.microsoft.com/office/drawing/2014/main" id="{D87ED120-427A-4122-9253-E82A723053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8" y="2420"/>
              <a:ext cx="2546" cy="5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PERSONERIA EL PLAYÓN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LOS DERECHOS EN SERIO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5477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7BE87A5-22EB-4636-B56B-AF66C62E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484188"/>
            <a:ext cx="10058400" cy="1609725"/>
          </a:xfrm>
        </p:spPr>
        <p:txBody>
          <a:bodyPr/>
          <a:lstStyle/>
          <a:p>
            <a:pPr algn="ctr"/>
            <a:r>
              <a:rPr lang="es-CO" dirty="0"/>
              <a:t>2. Actuaciones adelantadas </a:t>
            </a:r>
            <a:endParaRPr lang="es-MX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4E13875-0943-46F5-A388-773F561C6A1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557637" y="1278306"/>
            <a:ext cx="3404062" cy="554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CE69DF9-8621-4286-B4D9-DFC82319EB6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67017" y="1341593"/>
            <a:ext cx="3404061" cy="541740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lipse 1"/>
          <p:cNvSpPr/>
          <p:nvPr/>
        </p:nvSpPr>
        <p:spPr>
          <a:xfrm>
            <a:off x="1884218" y="6137564"/>
            <a:ext cx="3893127" cy="4849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Delimitación de </a:t>
            </a:r>
            <a:r>
              <a:rPr lang="es-ES" dirty="0" err="1" smtClean="0"/>
              <a:t>Santurban</a:t>
            </a:r>
            <a:endParaRPr lang="en-US" dirty="0"/>
          </a:p>
        </p:txBody>
      </p:sp>
      <p:sp>
        <p:nvSpPr>
          <p:cNvPr id="3" name="Elipse 2"/>
          <p:cNvSpPr/>
          <p:nvPr/>
        </p:nvSpPr>
        <p:spPr>
          <a:xfrm>
            <a:off x="7162800" y="6137564"/>
            <a:ext cx="3685309" cy="4849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Asistencia  a capacitaciones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146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3C434E3-4669-4ADC-8D30-AFC13A1BB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484188"/>
            <a:ext cx="10058400" cy="1609725"/>
          </a:xfrm>
        </p:spPr>
        <p:txBody>
          <a:bodyPr/>
          <a:lstStyle/>
          <a:p>
            <a:pPr algn="ctr"/>
            <a:r>
              <a:rPr lang="es-CO" dirty="0"/>
              <a:t>2. Actuaciones adelantadas </a:t>
            </a:r>
            <a:endParaRPr lang="es-MX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644A463-6145-4464-8ADB-1770F1B72D8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570521" y="1317052"/>
            <a:ext cx="3465100" cy="5585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688CB01-C2C6-4F2E-B8A9-8C01102B7E5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68" y="2378055"/>
            <a:ext cx="5387693" cy="346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lipse 1"/>
          <p:cNvSpPr/>
          <p:nvPr/>
        </p:nvSpPr>
        <p:spPr>
          <a:xfrm>
            <a:off x="1357745" y="6137564"/>
            <a:ext cx="4114800" cy="526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Recuperación de predio público </a:t>
            </a:r>
            <a:endParaRPr lang="en-US" dirty="0"/>
          </a:p>
        </p:txBody>
      </p:sp>
      <p:sp>
        <p:nvSpPr>
          <p:cNvPr id="3" name="Elipse 2"/>
          <p:cNvSpPr/>
          <p:nvPr/>
        </p:nvSpPr>
        <p:spPr>
          <a:xfrm>
            <a:off x="6968836" y="6137564"/>
            <a:ext cx="3629891" cy="526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Asistencias  a </a:t>
            </a:r>
            <a:r>
              <a:rPr lang="es-ES" dirty="0" err="1" smtClean="0"/>
              <a:t>comites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42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AD850C-BF58-406B-8EE1-FF819DC55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RECOMENDACIONES A LA ADMINISTRACIÓN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ADC47C-F99E-4C40-AF48-5DE049FBD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8940426" cy="405079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s-CO" dirty="0"/>
              <a:t>Mejorar los canales de comunicación presencial del Alcalde Municipal hacía la comunidad. </a:t>
            </a:r>
          </a:p>
          <a:p>
            <a:pPr marL="514350" indent="-514350">
              <a:buFont typeface="+mj-lt"/>
              <a:buAutoNum type="romanUcPeriod"/>
            </a:pPr>
            <a:r>
              <a:rPr lang="es-CO" dirty="0"/>
              <a:t>Garantizar disponibilidad de maquinaria amarilla para mantenimiento y recuperación de vías terciarias. </a:t>
            </a:r>
          </a:p>
          <a:p>
            <a:pPr marL="514350" indent="-514350">
              <a:buFont typeface="+mj-lt"/>
              <a:buAutoNum type="romanUcPeriod"/>
            </a:pPr>
            <a:r>
              <a:rPr lang="es-CO" dirty="0"/>
              <a:t>Ejecutar convenios solidarios a favor de las zonas rurales del municipio. </a:t>
            </a:r>
          </a:p>
          <a:p>
            <a:pPr marL="514350" indent="-514350">
              <a:buFont typeface="+mj-lt"/>
              <a:buAutoNum type="romanUcPeriod"/>
            </a:pPr>
            <a:r>
              <a:rPr lang="es-CO" dirty="0"/>
              <a:t>Firmar convenios con el INPEC </a:t>
            </a:r>
          </a:p>
          <a:p>
            <a:pPr marL="514350" indent="-514350">
              <a:buFont typeface="+mj-lt"/>
              <a:buAutoNum type="romanUcPeriod"/>
            </a:pPr>
            <a:r>
              <a:rPr lang="es-CO" dirty="0"/>
              <a:t>Apoyar los procesos y fomentar la participación de la Mesa municipal de víctimas en la toma de decisiones </a:t>
            </a:r>
          </a:p>
          <a:p>
            <a:pPr marL="514350" indent="-514350">
              <a:buFont typeface="+mj-lt"/>
              <a:buAutoNum type="romanUcPeriod"/>
            </a:pPr>
            <a:r>
              <a:rPr lang="es-CO" dirty="0"/>
              <a:t>Ejecutar de manera oportuna y concertada el presupuesto para población víctima de conflicto armado. </a:t>
            </a:r>
          </a:p>
          <a:p>
            <a:pPr marL="514350" indent="-514350">
              <a:buFont typeface="+mj-lt"/>
              <a:buAutoNum type="romanUcPeriod"/>
            </a:pPr>
            <a:endParaRPr lang="es-CO" dirty="0"/>
          </a:p>
          <a:p>
            <a:pPr marL="514350" indent="-514350">
              <a:buFont typeface="+mj-lt"/>
              <a:buAutoNum type="romanUcPeriod"/>
            </a:pPr>
            <a:endParaRPr lang="es-MX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4302CF21-6C26-455A-841E-A11BA8736DE3}"/>
              </a:ext>
            </a:extLst>
          </p:cNvPr>
          <p:cNvGrpSpPr>
            <a:grpSpLocks/>
          </p:cNvGrpSpPr>
          <p:nvPr/>
        </p:nvGrpSpPr>
        <p:grpSpPr bwMode="auto">
          <a:xfrm>
            <a:off x="9468439" y="4146804"/>
            <a:ext cx="2723561" cy="1937084"/>
            <a:chOff x="4998" y="1092"/>
            <a:chExt cx="2546" cy="1840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60C699CA-3DAB-4517-BDEE-79B8BEBB18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3" y="1092"/>
              <a:ext cx="976" cy="1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Cuadro de texto 2">
              <a:extLst>
                <a:ext uri="{FF2B5EF4-FFF2-40B4-BE49-F238E27FC236}">
                  <a16:creationId xmlns:a16="http://schemas.microsoft.com/office/drawing/2014/main" id="{E5341B1E-CDB6-4CB8-B6B9-C6FADE01E4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8" y="2420"/>
              <a:ext cx="2546" cy="5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PERSONERIA EL PLAYÓN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LOS DERECHOS EN SERIO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6460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1C3C9F-26BB-4CCB-8E52-BA6B6D9BA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819" y="2121408"/>
            <a:ext cx="10058400" cy="4050792"/>
          </a:xfrm>
        </p:spPr>
        <p:txBody>
          <a:bodyPr/>
          <a:lstStyle/>
          <a:p>
            <a:pPr marL="514350" indent="-514350">
              <a:buAutoNum type="romanUcPeriod" startAt="7"/>
            </a:pPr>
            <a:r>
              <a:rPr lang="es-CO" dirty="0"/>
              <a:t>Mantener y fortalecer el apoyo a la Registraduría Municipal para procesos electorales del 2023</a:t>
            </a:r>
          </a:p>
          <a:p>
            <a:pPr marL="514350" indent="-514350">
              <a:buAutoNum type="romanUcPeriod" startAt="7"/>
            </a:pPr>
            <a:r>
              <a:rPr lang="es-CO" dirty="0"/>
              <a:t>Instituciones educativas: Trasporte escolar, infraestructura y procesos judiciales de recuperación y legalización de predios. </a:t>
            </a:r>
          </a:p>
          <a:p>
            <a:pPr marL="514350" indent="-514350">
              <a:buAutoNum type="romanUcPeriod" startAt="7"/>
            </a:pPr>
            <a:r>
              <a:rPr lang="es-CO" dirty="0"/>
              <a:t>Fortalecer equipo interdisciplinar de la Comisaría de Familia y contratación de Hogar de Paso.</a:t>
            </a:r>
          </a:p>
          <a:p>
            <a:pPr marL="514350" indent="-514350">
              <a:buAutoNum type="romanUcPeriod" startAt="7"/>
            </a:pPr>
            <a:r>
              <a:rPr lang="es-CO" dirty="0"/>
              <a:t>Dotar a la Inspección Municipal de Policía de equipos tecnológicos</a:t>
            </a:r>
          </a:p>
          <a:p>
            <a:pPr marL="514350" indent="-514350">
              <a:buAutoNum type="romanUcPeriod" startAt="7"/>
            </a:pPr>
            <a:r>
              <a:rPr lang="es-CO" dirty="0"/>
              <a:t>Señalización y demarcación vial </a:t>
            </a:r>
          </a:p>
          <a:p>
            <a:pPr marL="514350" indent="-514350">
              <a:buAutoNum type="romanUcPeriod" startAt="7"/>
            </a:pPr>
            <a:r>
              <a:rPr lang="es-CO" dirty="0"/>
              <a:t>Continuar aunando esfuerzos para garantizar la seguridad de los </a:t>
            </a:r>
            <a:r>
              <a:rPr lang="es-CO" dirty="0" err="1"/>
              <a:t>Playoneros</a:t>
            </a:r>
            <a:endParaRPr lang="es-CO" dirty="0"/>
          </a:p>
          <a:p>
            <a:pPr marL="514350" indent="-514350">
              <a:buAutoNum type="romanUcPeriod" startAt="7"/>
            </a:pPr>
            <a:r>
              <a:rPr lang="es-CO" dirty="0"/>
              <a:t>Revisar los proyectos que presente la Policía Nacional para mejorar la prestación de su servicio. </a:t>
            </a:r>
          </a:p>
          <a:p>
            <a:endParaRPr lang="es-MX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ABA7507-91DF-4CF5-B292-06E16379E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484188"/>
            <a:ext cx="10058400" cy="1609725"/>
          </a:xfrm>
        </p:spPr>
        <p:txBody>
          <a:bodyPr/>
          <a:lstStyle/>
          <a:p>
            <a:r>
              <a:rPr lang="es-CO" dirty="0"/>
              <a:t>RECOMENDACIONES A LA ADMINISTRACIÓN</a:t>
            </a:r>
            <a:endParaRPr lang="es-MX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671ADB92-5F54-4ECD-8607-436DA471E17B}"/>
              </a:ext>
            </a:extLst>
          </p:cNvPr>
          <p:cNvGrpSpPr>
            <a:grpSpLocks/>
          </p:cNvGrpSpPr>
          <p:nvPr/>
        </p:nvGrpSpPr>
        <p:grpSpPr bwMode="auto">
          <a:xfrm>
            <a:off x="10068262" y="4235116"/>
            <a:ext cx="2001486" cy="1937084"/>
            <a:chOff x="5280" y="1092"/>
            <a:chExt cx="1871" cy="184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08DD4C8-1074-42E0-9E48-4B7BAE9C44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3" y="1092"/>
              <a:ext cx="976" cy="1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Cuadro de texto 2">
              <a:extLst>
                <a:ext uri="{FF2B5EF4-FFF2-40B4-BE49-F238E27FC236}">
                  <a16:creationId xmlns:a16="http://schemas.microsoft.com/office/drawing/2014/main" id="{785E529E-9E51-4BF7-B51C-89A516C4E6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0" y="2420"/>
              <a:ext cx="1871" cy="5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PERSONERIA EL PLAYÓN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LOS DERECHOS EN SERIO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8695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909A16-5243-4532-934A-4AF6D53C9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07" y="271915"/>
            <a:ext cx="10058400" cy="1609344"/>
          </a:xfrm>
        </p:spPr>
        <p:txBody>
          <a:bodyPr/>
          <a:lstStyle/>
          <a:p>
            <a:pPr algn="ctr"/>
            <a:r>
              <a:rPr lang="es-CO" dirty="0"/>
              <a:t>AGRADECIMIENTOS 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29728-914B-45F2-9B5F-DE87E55E8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151" y="2146916"/>
            <a:ext cx="7396075" cy="42112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1800" dirty="0">
                <a:latin typeface="Arial" panose="020B0604020202020204" pitchFamily="34" charset="0"/>
                <a:cs typeface="Arial" panose="020B0604020202020204" pitchFamily="34" charset="0"/>
              </a:rPr>
              <a:t>Alcalde municipal: </a:t>
            </a:r>
            <a:r>
              <a:rPr lang="es-CO" sz="1800" b="1" dirty="0">
                <a:latin typeface="Arial" panose="020B0604020202020204" pitchFamily="34" charset="0"/>
                <a:cs typeface="Arial" panose="020B0604020202020204" pitchFamily="34" charset="0"/>
              </a:rPr>
              <a:t>WILMER ALEXANDER BARRIOS COTE </a:t>
            </a:r>
          </a:p>
          <a:p>
            <a:pPr marL="0" indent="0" algn="just">
              <a:buNone/>
            </a:pPr>
            <a:r>
              <a:rPr lang="es-CO" sz="1800" dirty="0">
                <a:latin typeface="Arial" panose="020B0604020202020204" pitchFamily="34" charset="0"/>
                <a:cs typeface="Arial" panose="020B0604020202020204" pitchFamily="34" charset="0"/>
              </a:rPr>
              <a:t>Comandante de estación de policía municipal: </a:t>
            </a:r>
            <a:r>
              <a:rPr lang="es-CO" sz="1800" b="1" dirty="0">
                <a:latin typeface="Arial" panose="020B0604020202020204" pitchFamily="34" charset="0"/>
                <a:cs typeface="Arial" panose="020B0604020202020204" pitchFamily="34" charset="0"/>
              </a:rPr>
              <a:t>EDINSON FABIAN JAIMES TARAZONA</a:t>
            </a:r>
            <a:r>
              <a:rPr lang="es-C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Registrador municipal del estado civil: </a:t>
            </a:r>
            <a:r>
              <a:rPr lang="es-MX" sz="1800" b="1" dirty="0">
                <a:latin typeface="Arial" panose="020B0604020202020204" pitchFamily="34" charset="0"/>
                <a:cs typeface="Arial" panose="020B0604020202020204" pitchFamily="34" charset="0"/>
              </a:rPr>
              <a:t>GERARDO ROJAS NIÑO</a:t>
            </a:r>
          </a:p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Coordinadora mesa municipal de participación de víctimas: </a:t>
            </a:r>
            <a:r>
              <a:rPr lang="es-MX" sz="1800" b="1" dirty="0">
                <a:latin typeface="Arial" panose="020B0604020202020204" pitchFamily="34" charset="0"/>
                <a:cs typeface="Arial" panose="020B0604020202020204" pitchFamily="34" charset="0"/>
              </a:rPr>
              <a:t>ANGELA MARÍA MORALES LÓPEZ </a:t>
            </a:r>
          </a:p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Director Unidad de víctimas departamental: </a:t>
            </a:r>
            <a:r>
              <a:rPr lang="es-MX" sz="1800" b="1" dirty="0">
                <a:latin typeface="Arial" panose="020B0604020202020204" pitchFamily="34" charset="0"/>
                <a:cs typeface="Arial" panose="020B0604020202020204" pitchFamily="34" charset="0"/>
              </a:rPr>
              <a:t>JAVIER EDUARDO PEÑA CAÑAS </a:t>
            </a:r>
          </a:p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Procurador Provincial de Bucaramanga: </a:t>
            </a:r>
            <a:r>
              <a:rPr lang="es-MX" sz="1800" b="1" dirty="0">
                <a:latin typeface="Arial" panose="020B0604020202020204" pitchFamily="34" charset="0"/>
                <a:cs typeface="Arial" panose="020B0604020202020204" pitchFamily="34" charset="0"/>
              </a:rPr>
              <a:t>PEDRO LEONARDO RODRIGUEZ </a:t>
            </a:r>
          </a:p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H Concejales en cabeza del presidente concejo municipal: </a:t>
            </a:r>
            <a:r>
              <a:rPr lang="es-MX" sz="1800" b="1" dirty="0">
                <a:latin typeface="Arial" panose="020B0604020202020204" pitchFamily="34" charset="0"/>
                <a:cs typeface="Arial" panose="020B0604020202020204" pitchFamily="34" charset="0"/>
              </a:rPr>
              <a:t>GERARDO PARADA CACERES </a:t>
            </a:r>
          </a:p>
          <a:p>
            <a:pPr marL="0" indent="0">
              <a:buNone/>
            </a:pPr>
            <a:endParaRPr lang="es-MX" b="1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C7A1292C-9FEE-4779-BF32-E3B4B374E40B}"/>
              </a:ext>
            </a:extLst>
          </p:cNvPr>
          <p:cNvGrpSpPr>
            <a:grpSpLocks/>
          </p:cNvGrpSpPr>
          <p:nvPr/>
        </p:nvGrpSpPr>
        <p:grpSpPr bwMode="auto">
          <a:xfrm>
            <a:off x="9092501" y="4126769"/>
            <a:ext cx="2428312" cy="2034991"/>
            <a:chOff x="5136" y="1092"/>
            <a:chExt cx="2270" cy="1933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B4BF4A3B-192B-4871-B406-18383C83B0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3" y="1092"/>
              <a:ext cx="976" cy="1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Cuadro de texto 2">
              <a:extLst>
                <a:ext uri="{FF2B5EF4-FFF2-40B4-BE49-F238E27FC236}">
                  <a16:creationId xmlns:a16="http://schemas.microsoft.com/office/drawing/2014/main" id="{02D0B6C3-5912-48FA-B890-DD744D00F6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" y="2513"/>
              <a:ext cx="2270" cy="5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PERSONERIA EL PLAYÓN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LOS DERECHOS EN SERIO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F63ACA0A-3F04-4DA1-B187-A96D9855CF79}"/>
              </a:ext>
            </a:extLst>
          </p:cNvPr>
          <p:cNvSpPr txBox="1"/>
          <p:nvPr/>
        </p:nvSpPr>
        <p:spPr>
          <a:xfrm>
            <a:off x="8544231" y="2188406"/>
            <a:ext cx="3159087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RECONOCIMIENTO ESPECIAL: SANDRA LILIANA LIZCANO OLAYA</a:t>
            </a:r>
          </a:p>
          <a:p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976968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A269EA-3E2D-42DB-B068-EC9DA26FF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2201049"/>
            <a:ext cx="10058400" cy="2790604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/>
              <a:t>POR SU ATENCIÓN </a:t>
            </a:r>
            <a:br>
              <a:rPr lang="es-CO" dirty="0"/>
            </a:br>
            <a:r>
              <a:rPr lang="es-CO" sz="7200" dirty="0"/>
              <a:t>GRACIAS</a:t>
            </a:r>
            <a:r>
              <a:rPr lang="es-CO" sz="5300" dirty="0"/>
              <a:t> </a:t>
            </a:r>
            <a:br>
              <a:rPr lang="es-CO" sz="5300" dirty="0"/>
            </a:br>
            <a:r>
              <a:rPr lang="es-CO" sz="5300" dirty="0"/>
              <a:t/>
            </a:r>
            <a:br>
              <a:rPr lang="es-CO" sz="5300" dirty="0"/>
            </a:br>
            <a:r>
              <a:rPr lang="es-CO" sz="5300" dirty="0"/>
              <a:t/>
            </a:r>
            <a:br>
              <a:rPr lang="es-CO" sz="5300" dirty="0"/>
            </a:br>
            <a:r>
              <a:rPr lang="es-CO" sz="5300" dirty="0"/>
              <a:t/>
            </a:r>
            <a:br>
              <a:rPr lang="es-CO" sz="5300" dirty="0"/>
            </a:br>
            <a:r>
              <a:rPr lang="es-CO" sz="5300" dirty="0"/>
              <a:t>LA PERSONERÍA MUNICIPAL LES DESEA FELICES FIESTAS </a:t>
            </a:r>
            <a:endParaRPr lang="es-MX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C3668891-1483-46AF-894C-212E8593163A}"/>
              </a:ext>
            </a:extLst>
          </p:cNvPr>
          <p:cNvGrpSpPr>
            <a:grpSpLocks/>
          </p:cNvGrpSpPr>
          <p:nvPr/>
        </p:nvGrpSpPr>
        <p:grpSpPr bwMode="auto">
          <a:xfrm>
            <a:off x="4910135" y="2897205"/>
            <a:ext cx="2544983" cy="1785486"/>
            <a:chOff x="4998" y="1092"/>
            <a:chExt cx="2546" cy="1840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8DDF5B26-9F50-4809-84EF-B83A962963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9" y="1092"/>
              <a:ext cx="976" cy="1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Cuadro de texto 2">
              <a:extLst>
                <a:ext uri="{FF2B5EF4-FFF2-40B4-BE49-F238E27FC236}">
                  <a16:creationId xmlns:a16="http://schemas.microsoft.com/office/drawing/2014/main" id="{081DC63E-1486-4BA5-9D87-AB0A3EA510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8" y="2420"/>
              <a:ext cx="2546" cy="5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PERSONERIA EL PLAYÓN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LOS DERECHOS EN SERIO</a:t>
              </a:r>
              <a:endPara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61665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Letras en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tras en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TM03090434[[fn=Letras en madera]]</Template>
  <TotalTime>128</TotalTime>
  <Words>407</Words>
  <Application>Microsoft Office PowerPoint</Application>
  <PresentationFormat>Panorámica</PresentationFormat>
  <Paragraphs>60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Rockwell</vt:lpstr>
      <vt:lpstr>Rockwell Condensed</vt:lpstr>
      <vt:lpstr>Times New Roman</vt:lpstr>
      <vt:lpstr>Wingdings</vt:lpstr>
      <vt:lpstr>Letras en madera</vt:lpstr>
      <vt:lpstr>RENDICIÓN DE CUENTAS  PERSONERÍA MUNICIPAL DE EL PLAYÓN  2022</vt:lpstr>
      <vt:lpstr>1. COMPONENTE ADMINISTRATIVO</vt:lpstr>
      <vt:lpstr>2. Actuaciones adelantadas </vt:lpstr>
      <vt:lpstr>2. Actuaciones adelantadas </vt:lpstr>
      <vt:lpstr>2. Actuaciones adelantadas </vt:lpstr>
      <vt:lpstr>RECOMENDACIONES A LA ADMINISTRACIÓN</vt:lpstr>
      <vt:lpstr>RECOMENDACIONES A LA ADMINISTRACIÓN</vt:lpstr>
      <vt:lpstr>AGRADECIMIENTOS </vt:lpstr>
      <vt:lpstr>POR SU ATENCIÓN  GRACIAS     LA PERSONERÍA MUNICIPAL LES DESEA FELICES FIESTAS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 PERSONERÍA MUNICIPAL DE EL PLAYÓN  2022</dc:title>
  <dc:creator>AUDITORA YARLY KATHERINE HERNANDEZ PARADA</dc:creator>
  <cp:lastModifiedBy>GRUPO CONTROL 3</cp:lastModifiedBy>
  <cp:revision>11</cp:revision>
  <dcterms:created xsi:type="dcterms:W3CDTF">2022-12-28T00:43:53Z</dcterms:created>
  <dcterms:modified xsi:type="dcterms:W3CDTF">2022-12-28T17:16:36Z</dcterms:modified>
</cp:coreProperties>
</file>